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7" r:id="rId2"/>
    <p:sldId id="296" r:id="rId3"/>
    <p:sldId id="273" r:id="rId4"/>
    <p:sldId id="282" r:id="rId5"/>
    <p:sldId id="283" r:id="rId6"/>
    <p:sldId id="274" r:id="rId7"/>
    <p:sldId id="275" r:id="rId8"/>
    <p:sldId id="276" r:id="rId9"/>
    <p:sldId id="271" r:id="rId10"/>
    <p:sldId id="272" r:id="rId11"/>
    <p:sldId id="266" r:id="rId12"/>
    <p:sldId id="297" r:id="rId13"/>
    <p:sldId id="269" r:id="rId14"/>
    <p:sldId id="277" r:id="rId15"/>
    <p:sldId id="281" r:id="rId16"/>
    <p:sldId id="285" r:id="rId17"/>
    <p:sldId id="278" r:id="rId18"/>
    <p:sldId id="279" r:id="rId19"/>
    <p:sldId id="284" r:id="rId20"/>
    <p:sldId id="288" r:id="rId21"/>
    <p:sldId id="263" r:id="rId22"/>
    <p:sldId id="262" r:id="rId23"/>
    <p:sldId id="304" r:id="rId24"/>
    <p:sldId id="289" r:id="rId25"/>
    <p:sldId id="290" r:id="rId26"/>
    <p:sldId id="291" r:id="rId27"/>
    <p:sldId id="300" r:id="rId28"/>
    <p:sldId id="301" r:id="rId29"/>
    <p:sldId id="303" r:id="rId30"/>
    <p:sldId id="302" r:id="rId31"/>
    <p:sldId id="286" r:id="rId32"/>
    <p:sldId id="295" r:id="rId33"/>
    <p:sldId id="29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3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47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0B4B3-ED62-F240-BA0F-093A3422EE9E}" type="datetimeFigureOut">
              <a:rPr lang="en-US" smtClean="0"/>
              <a:t>1/8/15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4C862-F39C-AA4D-BDAE-106354A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5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BE4DB-A57C-C948-8145-42346C9831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0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37D3D698-F706-6F46-BA5B-F37EDC2A3579}" type="datetimeFigureOut">
              <a:rPr lang="en-US" smtClean="0"/>
              <a:t>1/8/15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8DB01A6E-062D-7349-A650-F0AD4B95EE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555062" cy="5788281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Sustainability </a:t>
            </a:r>
            <a:r>
              <a:rPr lang="en-US" sz="4400" dirty="0"/>
              <a:t>Flash </a:t>
            </a:r>
            <a:r>
              <a:rPr lang="en-US" sz="4400" dirty="0" smtClean="0"/>
              <a:t>Lab: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Why </a:t>
            </a:r>
            <a:r>
              <a:rPr lang="en-US" sz="4400" dirty="0"/>
              <a:t>Is There a Furnace in the Middle of the </a:t>
            </a:r>
            <a:r>
              <a:rPr lang="en-US" sz="4400" dirty="0" smtClean="0"/>
              <a:t>Classroom? </a:t>
            </a:r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2400" b="1" dirty="0" smtClean="0"/>
              <a:t>TEACHING </a:t>
            </a:r>
            <a:r>
              <a:rPr lang="en-US" sz="2400" b="1" dirty="0"/>
              <a:t>ABOUT CLIMATE CHANGE WORKSHOP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PENNSYLVANIA ENVIRONMENTAL RESOURCE CONSORTIUM</a:t>
            </a:r>
            <a:br>
              <a:rPr lang="en-US" sz="2400" dirty="0" smtClean="0"/>
            </a:br>
            <a:r>
              <a:rPr lang="en-US" sz="2400" dirty="0"/>
              <a:t>S</a:t>
            </a:r>
            <a:r>
              <a:rPr lang="en-US" sz="2400" b="1" dirty="0" smtClean="0"/>
              <a:t>USQUEHANNA </a:t>
            </a:r>
            <a:r>
              <a:rPr lang="en-US" sz="2400" b="1" dirty="0"/>
              <a:t>UNIVERSITY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2800" b="1" dirty="0" smtClean="0">
                <a:latin typeface="Bookman Old Style"/>
                <a:cs typeface="Bookman Old Style"/>
              </a:rPr>
              <a:t>Mark Collins</a:t>
            </a:r>
            <a:br>
              <a:rPr lang="en-US" sz="2800" b="1" dirty="0" smtClean="0">
                <a:latin typeface="Bookman Old Style"/>
                <a:cs typeface="Bookman Old Style"/>
              </a:rPr>
            </a:br>
            <a:r>
              <a:rPr lang="en-US" sz="2800" i="1" dirty="0" smtClean="0">
                <a:latin typeface="Bookman Old Style"/>
                <a:cs typeface="Bookman Old Style"/>
              </a:rPr>
              <a:t>(after Orin </a:t>
            </a:r>
            <a:r>
              <a:rPr lang="en-US" sz="2800" i="1" dirty="0" err="1" smtClean="0">
                <a:latin typeface="Bookman Old Style"/>
                <a:cs typeface="Bookman Old Style"/>
              </a:rPr>
              <a:t>Genderloos</a:t>
            </a:r>
            <a:r>
              <a:rPr lang="en-US" sz="2800" i="1" dirty="0" smtClean="0">
                <a:latin typeface="Bookman Old Style"/>
                <a:cs typeface="Bookman Old Style"/>
              </a:rPr>
              <a:t>)</a:t>
            </a:r>
            <a:r>
              <a:rPr lang="en-US" sz="2800" dirty="0" smtClean="0">
                <a:latin typeface="Bookman Old Style"/>
                <a:cs typeface="Bookman Old Style"/>
              </a:rPr>
              <a:t/>
            </a:r>
            <a:br>
              <a:rPr lang="en-US" sz="2800" dirty="0" smtClean="0">
                <a:latin typeface="Bookman Old Style"/>
                <a:cs typeface="Bookman Old Style"/>
              </a:rPr>
            </a:br>
            <a:r>
              <a:rPr lang="en-US" sz="2200" b="1" dirty="0" smtClean="0">
                <a:latin typeface="Bookman Old Style"/>
                <a:cs typeface="Bookman Old Style"/>
              </a:rPr>
              <a:t>University of Pittsburgh</a:t>
            </a:r>
            <a:r>
              <a:rPr lang="en-US" dirty="0" smtClean="0">
                <a:latin typeface="Bookman Old Style"/>
                <a:cs typeface="Bookman Old Style"/>
              </a:rPr>
              <a:t/>
            </a:r>
            <a:br>
              <a:rPr lang="en-US" dirty="0" smtClean="0">
                <a:latin typeface="Bookman Old Style"/>
                <a:cs typeface="Bookman Old Style"/>
              </a:rPr>
            </a:br>
            <a:r>
              <a:rPr lang="en-US" sz="2400" i="1" dirty="0" smtClean="0">
                <a:latin typeface="Bookman Old Style"/>
                <a:cs typeface="Bookman Old Style"/>
              </a:rPr>
              <a:t> January 9, 2015</a:t>
            </a:r>
            <a:endParaRPr lang="en-US" sz="2400" i="1" dirty="0">
              <a:latin typeface="Bookman Old Style"/>
              <a:cs typeface="Bookman Old Styl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667" y="3612444"/>
            <a:ext cx="7000346" cy="1524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Weirdest Thing of All, #2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603" r="-22603"/>
          <a:stretch>
            <a:fillRect/>
          </a:stretch>
        </p:blipFill>
        <p:spPr>
          <a:xfrm>
            <a:off x="0" y="1371600"/>
            <a:ext cx="9719601" cy="5390402"/>
          </a:xfrm>
        </p:spPr>
      </p:pic>
    </p:spTree>
    <p:extLst>
      <p:ext uri="{BB962C8B-B14F-4D97-AF65-F5344CB8AC3E}">
        <p14:creationId xmlns:p14="http://schemas.microsoft.com/office/powerpoint/2010/main" val="198641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For starters: online energy audit</a:t>
            </a:r>
            <a:br>
              <a:rPr lang="en-US" sz="4000" dirty="0" smtClean="0"/>
            </a:br>
            <a:r>
              <a:rPr lang="en-US" sz="4000" dirty="0" err="1" smtClean="0"/>
              <a:t>greenninja.org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Use </a:t>
            </a:r>
            <a:r>
              <a:rPr lang="en-US" dirty="0"/>
              <a:t>the score sheet below to calculate your total Energy Audit </a:t>
            </a:r>
            <a:r>
              <a:rPr lang="en-US" dirty="0" smtClean="0"/>
              <a:t>score (the lower the score, the better).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Light </a:t>
            </a:r>
            <a:r>
              <a:rPr lang="en-US" dirty="0"/>
              <a:t>Bulbs: How many compact fluorescent light bulbs (CFLs) do you have?</a:t>
            </a:r>
          </a:p>
          <a:p>
            <a:pPr marL="0" indent="0">
              <a:buNone/>
            </a:pPr>
            <a:r>
              <a:rPr lang="en-US" dirty="0"/>
              <a:t>None (6 </a:t>
            </a:r>
            <a:r>
              <a:rPr lang="en-US" dirty="0" err="1"/>
              <a:t>pts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1-4 (4 </a:t>
            </a:r>
            <a:r>
              <a:rPr lang="en-US" dirty="0" err="1"/>
              <a:t>pts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/>
              <a:t> 5 or more (2 </a:t>
            </a:r>
            <a:r>
              <a:rPr lang="en-US" dirty="0" err="1"/>
              <a:t>pts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49675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Another </a:t>
            </a:r>
            <a:r>
              <a:rPr lang="en-US" sz="4000" dirty="0"/>
              <a:t>s</a:t>
            </a:r>
            <a:r>
              <a:rPr lang="en-US" sz="4000" dirty="0" smtClean="0"/>
              <a:t>ample online energy audit question:</a:t>
            </a:r>
            <a:r>
              <a:rPr lang="en-US" sz="4000" dirty="0"/>
              <a:t> </a:t>
            </a:r>
            <a:r>
              <a:rPr lang="en-US" sz="4000" dirty="0" err="1" smtClean="0"/>
              <a:t>greenninja.org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Appliances: How many items (not including lights) plug into the wall on a daily basis?</a:t>
            </a:r>
          </a:p>
          <a:p>
            <a:pPr marL="0" indent="0">
              <a:buNone/>
            </a:pPr>
            <a:r>
              <a:rPr lang="en-US" sz="3200" dirty="0"/>
              <a:t> 15 or more (6 </a:t>
            </a:r>
            <a:r>
              <a:rPr lang="en-US" sz="3200" dirty="0" err="1"/>
              <a:t>pts</a:t>
            </a:r>
            <a:r>
              <a:rPr lang="en-US" sz="3200" dirty="0"/>
              <a:t>)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8 - 14 </a:t>
            </a:r>
            <a:r>
              <a:rPr lang="en-US" sz="3200" dirty="0"/>
              <a:t>(4 </a:t>
            </a:r>
            <a:r>
              <a:rPr lang="en-US" sz="3200" dirty="0" err="1"/>
              <a:t>pts</a:t>
            </a:r>
            <a:r>
              <a:rPr lang="en-US" sz="3200" dirty="0"/>
              <a:t>)</a:t>
            </a:r>
          </a:p>
          <a:p>
            <a:pPr marL="0" indent="0">
              <a:buNone/>
            </a:pPr>
            <a:r>
              <a:rPr lang="en-US" sz="3200" dirty="0"/>
              <a:t>7 or less (2 </a:t>
            </a:r>
            <a:r>
              <a:rPr lang="en-US" sz="3200" dirty="0" err="1"/>
              <a:t>pts</a:t>
            </a:r>
            <a:r>
              <a:rPr lang="en-US" sz="32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3373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726264"/>
          </a:xfrm>
        </p:spPr>
        <p:txBody>
          <a:bodyPr/>
          <a:lstStyle/>
          <a:p>
            <a:r>
              <a:rPr lang="en-US" sz="4000" dirty="0" smtClean="0"/>
              <a:t>Instead: Household Systems Analysis survey (</a:t>
            </a:r>
            <a:r>
              <a:rPr lang="en-US" sz="4000" dirty="0" err="1" smtClean="0"/>
              <a:t>Genderloos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4162" r="-4162"/>
          <a:stretch>
            <a:fillRect/>
          </a:stretch>
        </p:blipFill>
        <p:spPr>
          <a:xfrm>
            <a:off x="-243979" y="1733395"/>
            <a:ext cx="9085935" cy="4655983"/>
          </a:xfrm>
        </p:spPr>
      </p:pic>
    </p:spTree>
    <p:extLst>
      <p:ext uri="{BB962C8B-B14F-4D97-AF65-F5344CB8AC3E}">
        <p14:creationId xmlns:p14="http://schemas.microsoft.com/office/powerpoint/2010/main" val="287601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living space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229" b="17229"/>
          <a:stretch>
            <a:fillRect/>
          </a:stretch>
        </p:blipFill>
        <p:spPr>
          <a:xfrm>
            <a:off x="914400" y="1623576"/>
            <a:ext cx="7313613" cy="4758202"/>
          </a:xfrm>
        </p:spPr>
      </p:pic>
    </p:spTree>
    <p:extLst>
      <p:ext uri="{BB962C8B-B14F-4D97-AF65-F5344CB8AC3E}">
        <p14:creationId xmlns:p14="http://schemas.microsoft.com/office/powerpoint/2010/main" val="335143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Bill as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9243" r="-49243"/>
          <a:stretch>
            <a:fillRect/>
          </a:stretch>
        </p:blipFill>
        <p:spPr>
          <a:xfrm>
            <a:off x="353701" y="1371600"/>
            <a:ext cx="8669057" cy="4807779"/>
          </a:xfrm>
        </p:spPr>
      </p:pic>
    </p:spTree>
    <p:extLst>
      <p:ext uri="{BB962C8B-B14F-4D97-AF65-F5344CB8AC3E}">
        <p14:creationId xmlns:p14="http://schemas.microsoft.com/office/powerpoint/2010/main" val="347313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a furnace work</a:t>
            </a:r>
            <a:r>
              <a:rPr lang="en-US" dirty="0"/>
              <a:t>?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400" dirty="0" smtClean="0"/>
              <a:t>(</a:t>
            </a:r>
            <a:r>
              <a:rPr lang="en-US" sz="1400" dirty="0"/>
              <a:t>http://</a:t>
            </a:r>
            <a:r>
              <a:rPr lang="en-US" sz="1400" dirty="0" err="1"/>
              <a:t>inspectapedia.com</a:t>
            </a:r>
            <a:r>
              <a:rPr lang="en-US" sz="1400" dirty="0"/>
              <a:t>/heat/</a:t>
            </a:r>
            <a:r>
              <a:rPr lang="en-US" sz="1400" dirty="0" err="1" smtClean="0"/>
              <a:t>Furnaces.htm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656" r="-21656"/>
          <a:stretch>
            <a:fillRect/>
          </a:stretch>
        </p:blipFill>
        <p:spPr>
          <a:xfrm>
            <a:off x="574144" y="1735137"/>
            <a:ext cx="7653869" cy="4244765"/>
          </a:xfrm>
        </p:spPr>
      </p:pic>
    </p:spTree>
    <p:extLst>
      <p:ext uri="{BB962C8B-B14F-4D97-AF65-F5344CB8AC3E}">
        <p14:creationId xmlns:p14="http://schemas.microsoft.com/office/powerpoint/2010/main" val="46859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Gas Utility Bill: Factors (short list)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Geography / topography (shadow, valley, trees)</a:t>
            </a:r>
            <a:endParaRPr lang="en-US" dirty="0"/>
          </a:p>
          <a:p>
            <a:pPr lvl="0"/>
            <a:r>
              <a:rPr lang="en-US" dirty="0" smtClean="0"/>
              <a:t>Time of year (hemisphere, latitude / longitude) </a:t>
            </a:r>
            <a:endParaRPr lang="en-US" dirty="0"/>
          </a:p>
          <a:p>
            <a:pPr lvl="0"/>
            <a:r>
              <a:rPr lang="en-US" dirty="0"/>
              <a:t>D</a:t>
            </a:r>
            <a:r>
              <a:rPr lang="en-US" dirty="0" smtClean="0"/>
              <a:t>egree </a:t>
            </a:r>
            <a:r>
              <a:rPr lang="en-US" dirty="0"/>
              <a:t>days </a:t>
            </a:r>
            <a:endParaRPr lang="en-US" dirty="0" smtClean="0"/>
          </a:p>
          <a:p>
            <a:pPr lvl="0"/>
            <a:r>
              <a:rPr lang="en-US" dirty="0" smtClean="0"/>
              <a:t>Insulation, structure, materials, windows, etc.</a:t>
            </a:r>
            <a:endParaRPr lang="en-US" dirty="0"/>
          </a:p>
          <a:p>
            <a:pPr lvl="0"/>
            <a:r>
              <a:rPr lang="en-US" dirty="0"/>
              <a:t>occupation (vacation, work schedules, body heat)</a:t>
            </a:r>
          </a:p>
          <a:p>
            <a:pPr lvl="0"/>
            <a:r>
              <a:rPr lang="en-US" dirty="0"/>
              <a:t>programmable thermostat vs. regular (how does thermostat work? Variable speed furnace vs. single speed furnace? Who operates thermostat</a:t>
            </a:r>
            <a:r>
              <a:rPr lang="en-US" dirty="0" smtClean="0"/>
              <a:t>?)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7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60527"/>
            <a:ext cx="7313613" cy="868362"/>
          </a:xfrm>
        </p:spPr>
        <p:txBody>
          <a:bodyPr/>
          <a:lstStyle/>
          <a:p>
            <a:r>
              <a:rPr lang="en-US" sz="3200" dirty="0"/>
              <a:t>Where does heat come from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</a:t>
            </a:r>
            <a:r>
              <a:rPr lang="en-US" sz="3200" dirty="0"/>
              <a:t>in </a:t>
            </a:r>
            <a:r>
              <a:rPr lang="en-US" sz="3200" dirty="0" smtClean="0"/>
              <a:t>PA, natural gas &amp; oil)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fossil fuels (why?)</a:t>
            </a:r>
            <a:endParaRPr lang="en-US" sz="2800" dirty="0"/>
          </a:p>
          <a:p>
            <a:r>
              <a:rPr lang="en-US" sz="2800" dirty="0" smtClean="0"/>
              <a:t>History (In PA: Drake’s </a:t>
            </a:r>
            <a:r>
              <a:rPr lang="en-US" sz="2800" dirty="0"/>
              <a:t>well)</a:t>
            </a:r>
          </a:p>
          <a:p>
            <a:r>
              <a:rPr lang="en-US" sz="2800" dirty="0" smtClean="0"/>
              <a:t>pipelines </a:t>
            </a:r>
            <a:r>
              <a:rPr lang="en-US" sz="2800" dirty="0"/>
              <a:t>after World War II </a:t>
            </a:r>
            <a:r>
              <a:rPr lang="en-US" sz="2800" dirty="0" smtClean="0"/>
              <a:t>(some lines converted to natural gas = </a:t>
            </a:r>
            <a:r>
              <a:rPr lang="en-US" sz="2800" dirty="0"/>
              <a:t>role in pollution control)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current pipelines</a:t>
            </a:r>
          </a:p>
          <a:p>
            <a:r>
              <a:rPr lang="en-US" sz="2800" dirty="0" smtClean="0"/>
              <a:t>Marcellus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Pipelines NE US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691" r="-5969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National Science Foundation, </a:t>
            </a:r>
            <a:r>
              <a:rPr lang="en-US" dirty="0" smtClean="0"/>
              <a:t>Award </a:t>
            </a:r>
            <a:r>
              <a:rPr lang="en-US" dirty="0"/>
              <a:t>ID# </a:t>
            </a:r>
            <a:r>
              <a:rPr lang="en-US" dirty="0" smtClean="0"/>
              <a:t>1240000, “</a:t>
            </a:r>
            <a:r>
              <a:rPr lang="en-US" dirty="0"/>
              <a:t>Developing Highly Qualified Middle Grades Teachers with Expertise in STEM Disciplines” (J. Cartier, PI; with M. </a:t>
            </a:r>
            <a:r>
              <a:rPr lang="en-US" dirty="0" err="1"/>
              <a:t>Bilec</a:t>
            </a:r>
            <a:r>
              <a:rPr lang="en-US" dirty="0"/>
              <a:t>, </a:t>
            </a:r>
            <a:r>
              <a:rPr lang="en-US" dirty="0" smtClean="0"/>
              <a:t>M. Collins, D</a:t>
            </a:r>
            <a:r>
              <a:rPr lang="en-US" dirty="0"/>
              <a:t>. </a:t>
            </a:r>
            <a:r>
              <a:rPr lang="en-US" dirty="0" err="1"/>
              <a:t>Mosse</a:t>
            </a:r>
            <a:r>
              <a:rPr lang="en-US" dirty="0"/>
              <a:t>, M. Smith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Thanks to co-instructor Shaun </a:t>
            </a:r>
            <a:r>
              <a:rPr lang="en-US" dirty="0" err="1" smtClean="0"/>
              <a:t>Tomaszewski</a:t>
            </a:r>
            <a:r>
              <a:rPr lang="en-US" dirty="0" smtClean="0"/>
              <a:t>, TA </a:t>
            </a:r>
            <a:r>
              <a:rPr lang="en-US" dirty="0" err="1" smtClean="0"/>
              <a:t>Rylee</a:t>
            </a:r>
            <a:r>
              <a:rPr lang="en-US" dirty="0" smtClean="0"/>
              <a:t> </a:t>
            </a:r>
            <a:r>
              <a:rPr lang="en-US" dirty="0" err="1" smtClean="0"/>
              <a:t>Kercher</a:t>
            </a:r>
            <a:r>
              <a:rPr lang="en-US" dirty="0" smtClean="0"/>
              <a:t>, and the excellent students of </a:t>
            </a:r>
            <a:r>
              <a:rPr lang="en-US" i="1" dirty="0"/>
              <a:t>GEOL 1904: Sustainability Flash </a:t>
            </a:r>
            <a:r>
              <a:rPr lang="en-US" i="1" dirty="0" smtClean="0"/>
              <a:t>Lab’s </a:t>
            </a:r>
            <a:r>
              <a:rPr lang="en-US" dirty="0" smtClean="0"/>
              <a:t>inaugural class, Spring </a:t>
            </a:r>
            <a:r>
              <a:rPr lang="en-US" dirty="0"/>
              <a:t>2014.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36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60527"/>
            <a:ext cx="7313613" cy="868362"/>
          </a:xfrm>
        </p:spPr>
        <p:txBody>
          <a:bodyPr/>
          <a:lstStyle/>
          <a:p>
            <a:r>
              <a:rPr lang="en-US" sz="3200" dirty="0" smtClean="0"/>
              <a:t>Implications, part </a:t>
            </a:r>
            <a:r>
              <a:rPr lang="en-US" sz="3200" dirty="0" err="1" smtClean="0"/>
              <a:t>deux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“Geography (History?) is Destiny”</a:t>
            </a:r>
          </a:p>
          <a:p>
            <a:pPr marL="0" indent="0">
              <a:buNone/>
            </a:pPr>
            <a:r>
              <a:rPr lang="en-US" sz="2800" dirty="0" smtClean="0"/>
              <a:t>•What are the implications of the </a:t>
            </a:r>
            <a:r>
              <a:rPr lang="en-US" sz="2800" b="1" dirty="0" smtClean="0"/>
              <a:t>physical</a:t>
            </a:r>
            <a:r>
              <a:rPr lang="en-US" sz="2800" dirty="0" smtClean="0"/>
              <a:t> place where you live?</a:t>
            </a:r>
          </a:p>
          <a:p>
            <a:pPr marL="0" indent="0">
              <a:buNone/>
            </a:pPr>
            <a:r>
              <a:rPr lang="en-US" sz="2800" dirty="0" smtClean="0"/>
              <a:t>	</a:t>
            </a:r>
            <a:r>
              <a:rPr lang="en-US" sz="2800" dirty="0"/>
              <a:t>•access to </a:t>
            </a:r>
            <a:r>
              <a:rPr lang="en-US" sz="2800" dirty="0" smtClean="0"/>
              <a:t>fuel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(Note availability of multiple types of fuel from 	multiple sources </a:t>
            </a:r>
            <a:r>
              <a:rPr lang="en-US" sz="2800" dirty="0" err="1" smtClean="0"/>
              <a:t>vs</a:t>
            </a:r>
            <a:r>
              <a:rPr lang="en-US" sz="2800" dirty="0" smtClean="0"/>
              <a:t> single type from single 	source)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286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Fuel Use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847" t="10002" r="7333" b="8298"/>
          <a:stretch/>
        </p:blipFill>
        <p:spPr>
          <a:xfrm rot="16200000">
            <a:off x="2967373" y="-330264"/>
            <a:ext cx="3534251" cy="7640196"/>
          </a:xfrm>
        </p:spPr>
      </p:pic>
    </p:spTree>
    <p:extLst>
      <p:ext uri="{BB962C8B-B14F-4D97-AF65-F5344CB8AC3E}">
        <p14:creationId xmlns:p14="http://schemas.microsoft.com/office/powerpoint/2010/main" val="104815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Electricity Production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987" t="8562" r="7333" b="7218"/>
          <a:stretch/>
        </p:blipFill>
        <p:spPr>
          <a:xfrm rot="16200000">
            <a:off x="2731120" y="-474751"/>
            <a:ext cx="3493815" cy="7499971"/>
          </a:xfrm>
        </p:spPr>
      </p:pic>
    </p:spTree>
    <p:extLst>
      <p:ext uri="{BB962C8B-B14F-4D97-AF65-F5344CB8AC3E}">
        <p14:creationId xmlns:p14="http://schemas.microsoft.com/office/powerpoint/2010/main" val="335662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Use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26" t="9377" r="51382" b="4603"/>
          <a:stretch/>
        </p:blipFill>
        <p:spPr>
          <a:xfrm rot="5400000">
            <a:off x="3163501" y="-878675"/>
            <a:ext cx="3034857" cy="7974848"/>
          </a:xfrm>
        </p:spPr>
      </p:pic>
    </p:spTree>
    <p:extLst>
      <p:ext uri="{BB962C8B-B14F-4D97-AF65-F5344CB8AC3E}">
        <p14:creationId xmlns:p14="http://schemas.microsoft.com/office/powerpoint/2010/main" val="217508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60527"/>
            <a:ext cx="7313613" cy="868362"/>
          </a:xfrm>
        </p:spPr>
        <p:txBody>
          <a:bodyPr/>
          <a:lstStyle/>
          <a:p>
            <a:r>
              <a:rPr lang="en-US" sz="3200" dirty="0" smtClean="0"/>
              <a:t>Implications, part </a:t>
            </a:r>
            <a:r>
              <a:rPr lang="en-US" sz="3200" dirty="0" err="1" smtClean="0"/>
              <a:t>etc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•What are the implications of the </a:t>
            </a:r>
            <a:r>
              <a:rPr lang="en-US" sz="2800" b="1" dirty="0" smtClean="0"/>
              <a:t>physical</a:t>
            </a:r>
            <a:r>
              <a:rPr lang="en-US" sz="2800" dirty="0" smtClean="0"/>
              <a:t> place where you live—how you travel, how you eat, how supplies arrive where you live…more?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621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778" y="630238"/>
            <a:ext cx="6788679" cy="868362"/>
          </a:xfrm>
        </p:spPr>
        <p:txBody>
          <a:bodyPr/>
          <a:lstStyle/>
          <a:p>
            <a:r>
              <a:rPr lang="en-US" dirty="0" smtClean="0"/>
              <a:t>Expectation of Resources</a:t>
            </a:r>
            <a:br>
              <a:rPr lang="en-US" dirty="0" smtClean="0"/>
            </a:br>
            <a:r>
              <a:rPr lang="en-US" sz="3600" dirty="0" smtClean="0"/>
              <a:t>(AKA outrageous acts of faith)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9667"/>
            <a:ext cx="7313613" cy="380153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Turn the tap, water comes out. It will be safe to drink</a:t>
            </a:r>
            <a:r>
              <a:rPr lang="en-US" sz="2800" baseline="30000" dirty="0" smtClean="0"/>
              <a:t>*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Gallon of gas at 89 octane will be a gallon of gas at 89 octane. How do we know that?</a:t>
            </a:r>
          </a:p>
          <a:p>
            <a:r>
              <a:rPr lang="en-US" sz="2800" dirty="0" smtClean="0"/>
              <a:t>Infrastructure will be “up to code.”</a:t>
            </a:r>
          </a:p>
          <a:p>
            <a:r>
              <a:rPr lang="en-US" sz="2800" dirty="0" smtClean="0"/>
              <a:t>Garbage will go…somewhere, where someone will take care of it, someplace else. Or something.</a:t>
            </a:r>
            <a:endParaRPr lang="en-US" sz="2800" dirty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aseline="30000" dirty="0" smtClean="0"/>
              <a:t>*probably it’ll be safe to drink. If not, why not?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5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Implications:</a:t>
            </a:r>
          </a:p>
          <a:p>
            <a:pPr marL="0" indent="0">
              <a:buNone/>
            </a:pPr>
            <a:r>
              <a:rPr lang="en-US" dirty="0" smtClean="0"/>
              <a:t>      • individual behavior,</a:t>
            </a:r>
            <a:r>
              <a:rPr lang="en-US" sz="2400" dirty="0" smtClean="0"/>
              <a:t> ecological footprint </a:t>
            </a:r>
          </a:p>
          <a:p>
            <a:pPr marL="457200" lvl="1" indent="0">
              <a:buNone/>
            </a:pPr>
            <a:r>
              <a:rPr lang="en-US" sz="2400" dirty="0" smtClean="0"/>
              <a:t>	(Note: college students aren’t excused because they’re 	college students. Neither are we.)</a:t>
            </a:r>
          </a:p>
          <a:p>
            <a:pPr marL="457200" lvl="1" indent="0">
              <a:buNone/>
            </a:pPr>
            <a:r>
              <a:rPr lang="en-US" sz="2400" dirty="0" smtClean="0"/>
              <a:t>• global consequences</a:t>
            </a:r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How we live</a:t>
            </a:r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How others live</a:t>
            </a:r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How we are intertwined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r>
              <a:rPr lang="en-US" sz="2400" b="1" dirty="0" smtClean="0"/>
              <a:t>FINAL PROJECT</a:t>
            </a:r>
            <a:r>
              <a:rPr lang="en-US" sz="2400" dirty="0" smtClean="0"/>
              <a:t>: personal resource audit/reduction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6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Students’ Personal Resource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dirty="0"/>
              <a:t>(All savings have been converted to per-month results)</a:t>
            </a:r>
            <a:r>
              <a:rPr lang="en-US" sz="8000" dirty="0" smtClean="0"/>
              <a:t>:</a:t>
            </a:r>
            <a:r>
              <a:rPr lang="en-US" sz="8000" dirty="0"/>
              <a:t> </a:t>
            </a:r>
          </a:p>
          <a:p>
            <a:r>
              <a:rPr lang="en-US" sz="8000" b="1" dirty="0"/>
              <a:t>Electricity (four students)</a:t>
            </a:r>
            <a:endParaRPr lang="en-US" sz="8000" dirty="0"/>
          </a:p>
          <a:p>
            <a:pPr marL="0" indent="0">
              <a:buNone/>
            </a:pPr>
            <a:r>
              <a:rPr lang="en-US" sz="8000" dirty="0" smtClean="0"/>
              <a:t>	saved </a:t>
            </a:r>
            <a:r>
              <a:rPr lang="en-US" sz="8000" dirty="0"/>
              <a:t>0 kwh</a:t>
            </a:r>
          </a:p>
          <a:p>
            <a:pPr marL="0" indent="0">
              <a:buNone/>
            </a:pPr>
            <a:r>
              <a:rPr lang="en-US" sz="8000" dirty="0" smtClean="0"/>
              <a:t>	saved </a:t>
            </a:r>
            <a:r>
              <a:rPr lang="en-US" sz="8000" dirty="0"/>
              <a:t>0 kwh</a:t>
            </a:r>
          </a:p>
          <a:p>
            <a:pPr marL="0" indent="0">
              <a:buNone/>
            </a:pPr>
            <a:r>
              <a:rPr lang="en-US" sz="8000" dirty="0" smtClean="0"/>
              <a:t>	saved </a:t>
            </a:r>
            <a:r>
              <a:rPr lang="en-US" sz="8000" dirty="0"/>
              <a:t>33.24 kwh/month</a:t>
            </a:r>
          </a:p>
          <a:p>
            <a:pPr marL="0" indent="0">
              <a:buNone/>
            </a:pPr>
            <a:r>
              <a:rPr lang="en-US" sz="8000" u="sng" dirty="0" smtClean="0"/>
              <a:t>	saved </a:t>
            </a:r>
            <a:r>
              <a:rPr lang="en-US" sz="8000" u="sng" dirty="0"/>
              <a:t>36 kwh/month</a:t>
            </a:r>
            <a:endParaRPr lang="en-US" sz="8000" dirty="0"/>
          </a:p>
          <a:p>
            <a:r>
              <a:rPr lang="en-US" sz="8000" dirty="0"/>
              <a:t>17.25 kw hours saved per month average per student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21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Students’ Personal Resource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(All savings have been converted to per-month results)</a:t>
            </a:r>
            <a:r>
              <a:rPr lang="en-US" sz="2000" dirty="0" smtClean="0"/>
              <a:t>:</a:t>
            </a:r>
            <a:r>
              <a:rPr lang="en-US" sz="2000" dirty="0"/>
              <a:t> </a:t>
            </a:r>
          </a:p>
          <a:p>
            <a:r>
              <a:rPr lang="en-US" dirty="0"/>
              <a:t> </a:t>
            </a:r>
            <a:r>
              <a:rPr lang="en-US" b="1" dirty="0"/>
              <a:t>Gasoline (two students)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5 </a:t>
            </a:r>
            <a:r>
              <a:rPr lang="en-US" dirty="0"/>
              <a:t>gallons saved</a:t>
            </a:r>
          </a:p>
          <a:p>
            <a:pPr marL="0" indent="0">
              <a:buNone/>
            </a:pPr>
            <a:r>
              <a:rPr lang="en-US" u="sng" dirty="0" smtClean="0"/>
              <a:t>	3.28 </a:t>
            </a:r>
            <a:r>
              <a:rPr lang="en-US" u="sng" dirty="0"/>
              <a:t>gallons saved</a:t>
            </a:r>
            <a:endParaRPr lang="en-US" dirty="0"/>
          </a:p>
          <a:p>
            <a:r>
              <a:rPr lang="en-US" dirty="0"/>
              <a:t>4.14 gallons saved per month on average per student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26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Students’ Personal Resource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6200" dirty="0"/>
              <a:t>(All savings have been converted to per-month results)</a:t>
            </a:r>
            <a:r>
              <a:rPr lang="en-US" sz="6200" dirty="0" smtClean="0"/>
              <a:t>:</a:t>
            </a:r>
            <a:r>
              <a:rPr lang="en-US" sz="8000" dirty="0"/>
              <a:t> </a:t>
            </a:r>
          </a:p>
          <a:p>
            <a:r>
              <a:rPr lang="en-US" sz="6200" b="1" dirty="0"/>
              <a:t>Water (six students)</a:t>
            </a:r>
            <a:endParaRPr lang="en-US" sz="6200" dirty="0"/>
          </a:p>
          <a:p>
            <a:pPr marL="0" indent="0">
              <a:buNone/>
            </a:pPr>
            <a:r>
              <a:rPr lang="en-US" sz="6200" dirty="0"/>
              <a:t> </a:t>
            </a:r>
            <a:r>
              <a:rPr lang="en-US" sz="6200" dirty="0" smtClean="0"/>
              <a:t>    saved </a:t>
            </a:r>
            <a:r>
              <a:rPr lang="en-US" sz="6200" dirty="0"/>
              <a:t>512 gal/</a:t>
            </a:r>
            <a:r>
              <a:rPr lang="en-US" sz="6200" dirty="0" smtClean="0"/>
              <a:t>month</a:t>
            </a:r>
          </a:p>
          <a:p>
            <a:pPr marL="457200" lvl="1" indent="0">
              <a:buNone/>
            </a:pPr>
            <a:r>
              <a:rPr lang="en-US" sz="6000" dirty="0"/>
              <a:t>	</a:t>
            </a:r>
            <a:r>
              <a:rPr lang="en-US" sz="6000" dirty="0" smtClean="0"/>
              <a:t>238 </a:t>
            </a:r>
            <a:r>
              <a:rPr lang="en-US" sz="6000" dirty="0"/>
              <a:t>gals/</a:t>
            </a:r>
            <a:r>
              <a:rPr lang="en-US" sz="6000" dirty="0" smtClean="0"/>
              <a:t>month</a:t>
            </a:r>
          </a:p>
          <a:p>
            <a:pPr marL="457200" lvl="1" indent="0">
              <a:buNone/>
            </a:pPr>
            <a:r>
              <a:rPr lang="en-US" sz="6000" dirty="0"/>
              <a:t>	</a:t>
            </a:r>
            <a:r>
              <a:rPr lang="en-US" sz="6200" dirty="0" smtClean="0"/>
              <a:t>108 </a:t>
            </a:r>
            <a:r>
              <a:rPr lang="en-US" sz="6200" dirty="0"/>
              <a:t>gals/</a:t>
            </a:r>
            <a:r>
              <a:rPr lang="en-US" sz="6200" dirty="0" smtClean="0"/>
              <a:t>month</a:t>
            </a:r>
          </a:p>
          <a:p>
            <a:pPr marL="457200" lvl="1" indent="0">
              <a:buNone/>
            </a:pPr>
            <a:r>
              <a:rPr lang="en-US" sz="6200" dirty="0"/>
              <a:t>	</a:t>
            </a:r>
            <a:r>
              <a:rPr lang="en-US" sz="6200" dirty="0" smtClean="0"/>
              <a:t>40</a:t>
            </a:r>
            <a:r>
              <a:rPr lang="en-US" sz="6200" dirty="0"/>
              <a:t> </a:t>
            </a:r>
            <a:r>
              <a:rPr lang="en-US" sz="6200" dirty="0" smtClean="0"/>
              <a:t>  gals</a:t>
            </a:r>
            <a:r>
              <a:rPr lang="en-US" sz="6200" dirty="0"/>
              <a:t>/</a:t>
            </a:r>
            <a:r>
              <a:rPr lang="en-US" sz="6200" dirty="0" smtClean="0"/>
              <a:t>month</a:t>
            </a:r>
          </a:p>
          <a:p>
            <a:pPr marL="457200" lvl="1" indent="0">
              <a:buNone/>
            </a:pPr>
            <a:r>
              <a:rPr lang="en-US" sz="6200" dirty="0"/>
              <a:t>	</a:t>
            </a:r>
            <a:r>
              <a:rPr lang="en-US" sz="6200" dirty="0" smtClean="0"/>
              <a:t>272 </a:t>
            </a:r>
            <a:r>
              <a:rPr lang="en-US" sz="6200" dirty="0"/>
              <a:t>gals/</a:t>
            </a:r>
            <a:r>
              <a:rPr lang="en-US" sz="6200" dirty="0" smtClean="0"/>
              <a:t>month</a:t>
            </a:r>
          </a:p>
          <a:p>
            <a:pPr marL="457200" lvl="1" indent="0">
              <a:buNone/>
            </a:pPr>
            <a:r>
              <a:rPr lang="en-US" sz="6200" u="sng" dirty="0"/>
              <a:t>	</a:t>
            </a:r>
            <a:r>
              <a:rPr lang="en-US" sz="6200" u="sng" dirty="0" smtClean="0"/>
              <a:t>238 </a:t>
            </a:r>
            <a:r>
              <a:rPr lang="en-US" sz="6200" u="sng" dirty="0"/>
              <a:t>gals/month</a:t>
            </a:r>
            <a:endParaRPr lang="en-US" sz="6200" dirty="0"/>
          </a:p>
          <a:p>
            <a:r>
              <a:rPr lang="en-US" sz="6200" dirty="0"/>
              <a:t>384 gallons/month saved on average per student</a:t>
            </a:r>
          </a:p>
          <a:p>
            <a:r>
              <a:rPr lang="en-US" dirty="0"/>
              <a:t> 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35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Developed by Orin </a:t>
            </a:r>
            <a:r>
              <a:rPr lang="en-US" dirty="0" err="1" smtClean="0"/>
              <a:t>Genderloos</a:t>
            </a:r>
            <a:r>
              <a:rPr lang="en-US" dirty="0" smtClean="0"/>
              <a:t>, </a:t>
            </a:r>
            <a:r>
              <a:rPr lang="en-US" dirty="0" err="1" smtClean="0"/>
              <a:t>UMich</a:t>
            </a:r>
            <a:r>
              <a:rPr lang="en-US" dirty="0" smtClean="0"/>
              <a:t>/Dearborn, part of “Concepts of Environmentalism” class</a:t>
            </a:r>
          </a:p>
          <a:p>
            <a:r>
              <a:rPr lang="en-US" dirty="0" smtClean="0"/>
              <a:t>Immediate goals (according to </a:t>
            </a:r>
            <a:r>
              <a:rPr lang="en-US" dirty="0" err="1" smtClean="0"/>
              <a:t>Genderloos</a:t>
            </a:r>
            <a:r>
              <a:rPr lang="en-US" dirty="0" smtClean="0"/>
              <a:t>):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•Develop awareness of personal consumption</a:t>
            </a:r>
          </a:p>
          <a:p>
            <a:pPr marL="0" indent="0">
              <a:buNone/>
            </a:pPr>
            <a:r>
              <a:rPr lang="en-US" dirty="0" smtClean="0"/>
              <a:t>	• Learn units of consumption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8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Students’ Personal Resource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(All savings have been converted to per-month results)</a:t>
            </a:r>
            <a:r>
              <a:rPr lang="en-US" dirty="0" smtClean="0"/>
              <a:t>:</a:t>
            </a:r>
            <a:r>
              <a:rPr lang="en-US" dirty="0"/>
              <a:t> </a:t>
            </a:r>
          </a:p>
          <a:p>
            <a:r>
              <a:rPr lang="en-US" b="1" dirty="0"/>
              <a:t>Garbage (three students)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garbage </a:t>
            </a:r>
            <a:r>
              <a:rPr lang="en-US" dirty="0"/>
              <a:t>reduced by 37.5</a:t>
            </a:r>
            <a:r>
              <a:rPr lang="en-US" dirty="0" smtClean="0"/>
              <a:t>%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garbage </a:t>
            </a:r>
            <a:r>
              <a:rPr lang="en-US" dirty="0"/>
              <a:t>reduced by 33%</a:t>
            </a:r>
          </a:p>
          <a:p>
            <a:pPr marL="0" indent="0">
              <a:buNone/>
            </a:pPr>
            <a:r>
              <a:rPr lang="en-US" u="sng" dirty="0" smtClean="0"/>
              <a:t>	garbage </a:t>
            </a:r>
            <a:r>
              <a:rPr lang="en-US" u="sng" dirty="0"/>
              <a:t>reduced by 50%</a:t>
            </a:r>
            <a:endParaRPr lang="en-US" dirty="0"/>
          </a:p>
          <a:p>
            <a:r>
              <a:rPr lang="en-US" dirty="0"/>
              <a:t>40% reduction on average per student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33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60527"/>
            <a:ext cx="7313613" cy="868362"/>
          </a:xfrm>
        </p:spPr>
        <p:txBody>
          <a:bodyPr/>
          <a:lstStyle/>
          <a:p>
            <a:r>
              <a:rPr lang="en-US" sz="3200" dirty="0" smtClean="0"/>
              <a:t>Additional modules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• electricity		• transportation</a:t>
            </a:r>
          </a:p>
          <a:p>
            <a:pPr marL="0" indent="0">
              <a:buNone/>
            </a:pPr>
            <a:r>
              <a:rPr lang="en-US" sz="2800" dirty="0" smtClean="0"/>
              <a:t>•  water		• food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• sewage 		• conservation</a:t>
            </a:r>
          </a:p>
          <a:p>
            <a:pPr marL="0" indent="0">
              <a:buNone/>
            </a:pPr>
            <a:r>
              <a:rPr lang="en-US" sz="2800" dirty="0" smtClean="0"/>
              <a:t>• garbage		• alternatives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• electronics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7448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Dorling, Newman &amp;  </a:t>
            </a:r>
            <a:r>
              <a:rPr lang="en-US" dirty="0" err="1"/>
              <a:t>Barford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The Atlas of the Real World: Mapping the Way We Live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Thames &amp; Hudson, 2008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6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mookie@pitt.edu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1729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profile at Pitt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sz="2800" dirty="0" smtClean="0"/>
              <a:t>Elective course for </a:t>
            </a:r>
            <a:r>
              <a:rPr lang="en-US" sz="2800" dirty="0"/>
              <a:t>environmental studies </a:t>
            </a:r>
            <a:r>
              <a:rPr lang="en-US" sz="2800" dirty="0" smtClean="0"/>
              <a:t>majors; first class capped at 22 (17 enrolled)</a:t>
            </a:r>
            <a:endParaRPr lang="en-US" sz="2800" dirty="0"/>
          </a:p>
          <a:p>
            <a:r>
              <a:rPr lang="en-US" sz="2800" dirty="0" smtClean="0"/>
              <a:t>University of Pittsburgh: Large research university; environmental studies program is multidisciplinary B.A. major within Geology Department. (Note: city plays role in the class—more later) </a:t>
            </a:r>
            <a:endParaRPr lang="en-US" sz="2800" dirty="0"/>
          </a:p>
          <a:p>
            <a:r>
              <a:rPr lang="en-US" sz="2800" dirty="0" smtClean="0"/>
              <a:t>Most students live in apartments—responsible for utilities for the first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8" y="503238"/>
            <a:ext cx="7916332" cy="868362"/>
          </a:xfrm>
        </p:spPr>
        <p:txBody>
          <a:bodyPr/>
          <a:lstStyle/>
          <a:p>
            <a:r>
              <a:rPr lang="en-US" sz="3600" dirty="0" smtClean="0"/>
              <a:t>Random opening questions for students: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How much do you (your parents) pay for natural gas?</a:t>
            </a:r>
          </a:p>
          <a:p>
            <a:r>
              <a:rPr lang="en-US" sz="2800" dirty="0" smtClean="0"/>
              <a:t>How much do you pay for electricity?</a:t>
            </a:r>
          </a:p>
          <a:p>
            <a:r>
              <a:rPr lang="en-US" sz="2800" dirty="0" smtClean="0"/>
              <a:t>How much water do you use? (hilarious answers)</a:t>
            </a:r>
          </a:p>
          <a:p>
            <a:r>
              <a:rPr lang="en-US" sz="2800" dirty="0" smtClean="0"/>
              <a:t>Students unaware of their own consumption rates, “typical” consumption rates, what affects consumption rates, how rates are measured, nor how consumption rates compare locally, nationally, or globally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4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Weird Things in My House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027" b="130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14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Weird </a:t>
            </a:r>
            <a:r>
              <a:rPr lang="en-US" smtClean="0"/>
              <a:t>Things in My House</a:t>
            </a: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027" b="130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788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Weird </a:t>
            </a:r>
            <a:r>
              <a:rPr lang="en-US" smtClean="0"/>
              <a:t>Things in My House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617" r="-17617"/>
          <a:stretch>
            <a:fillRect/>
          </a:stretch>
        </p:blipFill>
        <p:spPr>
          <a:xfrm rot="5400000">
            <a:off x="1044131" y="1864871"/>
            <a:ext cx="6826115" cy="4284098"/>
          </a:xfrm>
        </p:spPr>
      </p:pic>
    </p:spTree>
    <p:extLst>
      <p:ext uri="{BB962C8B-B14F-4D97-AF65-F5344CB8AC3E}">
        <p14:creationId xmlns:p14="http://schemas.microsoft.com/office/powerpoint/2010/main" val="174011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Weirdest Thing of </a:t>
            </a:r>
            <a:r>
              <a:rPr lang="en-US" dirty="0" smtClean="0"/>
              <a:t>All</a:t>
            </a:r>
            <a:r>
              <a:rPr lang="en-US" dirty="0"/>
              <a:t>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9243" r="-49243"/>
          <a:stretch>
            <a:fillRect/>
          </a:stretch>
        </p:blipFill>
        <p:spPr>
          <a:xfrm>
            <a:off x="353701" y="1371600"/>
            <a:ext cx="8669057" cy="4807779"/>
          </a:xfrm>
        </p:spPr>
      </p:pic>
    </p:spTree>
    <p:extLst>
      <p:ext uri="{BB962C8B-B14F-4D97-AF65-F5344CB8AC3E}">
        <p14:creationId xmlns:p14="http://schemas.microsoft.com/office/powerpoint/2010/main" val="411550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3225</TotalTime>
  <Words>784</Words>
  <Application>Microsoft Macintosh PowerPoint</Application>
  <PresentationFormat>On-screen Show (4:3)</PresentationFormat>
  <Paragraphs>127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Inkwell</vt:lpstr>
      <vt:lpstr>  Sustainability Flash Lab: Why Is There a Furnace in the Middle of the Classroom?    TEACHING ABOUT CLIMATE CHANGE WORKSHOP PENNSYLVANIA ENVIRONMENTAL RESOURCE CONSORTIUM SUSQUEHANNA UNIVERSITY   Mark Collins (after Orin Genderloos) University of Pittsburgh  January 9, 2015</vt:lpstr>
      <vt:lpstr>Acknowledgements </vt:lpstr>
      <vt:lpstr>Origin</vt:lpstr>
      <vt:lpstr>Class profile at Pitt</vt:lpstr>
      <vt:lpstr>Random opening questions for students:</vt:lpstr>
      <vt:lpstr>Weird Things in My House</vt:lpstr>
      <vt:lpstr>Weird Things in My House</vt:lpstr>
      <vt:lpstr>Weird Things in My House</vt:lpstr>
      <vt:lpstr>Weirdest Thing of All:</vt:lpstr>
      <vt:lpstr>Weirdest Thing of All, #2</vt:lpstr>
      <vt:lpstr>For starters: online energy audit greenninja.org</vt:lpstr>
      <vt:lpstr>Another sample online energy audit question: greenninja.org</vt:lpstr>
      <vt:lpstr>Instead: Household Systems Analysis survey (Genderloos)</vt:lpstr>
      <vt:lpstr>Calculating living space</vt:lpstr>
      <vt:lpstr>Gas Bill as Example</vt:lpstr>
      <vt:lpstr>How does a furnace work?  (http://inspectapedia.com/heat/Furnaces.htm)</vt:lpstr>
      <vt:lpstr>Gas Utility Bill: Factors (short list)</vt:lpstr>
      <vt:lpstr>Where does heat come from  (in PA, natural gas &amp; oil) </vt:lpstr>
      <vt:lpstr>Gas Pipelines NE US</vt:lpstr>
      <vt:lpstr>Implications, part deux</vt:lpstr>
      <vt:lpstr>Fuel Use</vt:lpstr>
      <vt:lpstr>Electricity Production</vt:lpstr>
      <vt:lpstr>Water Use</vt:lpstr>
      <vt:lpstr>Implications, part etc</vt:lpstr>
      <vt:lpstr>Expectation of Resources (AKA outrageous acts of faith)</vt:lpstr>
      <vt:lpstr>Finally</vt:lpstr>
      <vt:lpstr>Results of Students’ Personal Resource Reduction</vt:lpstr>
      <vt:lpstr>Results of Students’ Personal Resource Reduction</vt:lpstr>
      <vt:lpstr>Results of Students’ Personal Resource Reduction</vt:lpstr>
      <vt:lpstr>Results of Students’ Personal Resource Reduction</vt:lpstr>
      <vt:lpstr>Additional modules</vt:lpstr>
      <vt:lpstr>Sources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Information Technology</cp:lastModifiedBy>
  <cp:revision>61</cp:revision>
  <dcterms:created xsi:type="dcterms:W3CDTF">2013-09-11T20:28:50Z</dcterms:created>
  <dcterms:modified xsi:type="dcterms:W3CDTF">2015-01-08T15:27:40Z</dcterms:modified>
</cp:coreProperties>
</file>